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6" r:id="rId1"/>
  </p:sldMasterIdLst>
  <p:notesMasterIdLst>
    <p:notesMasterId r:id="rId14"/>
  </p:notesMasterIdLst>
  <p:sldIdLst>
    <p:sldId id="256" r:id="rId2"/>
    <p:sldId id="265" r:id="rId3"/>
    <p:sldId id="267" r:id="rId4"/>
    <p:sldId id="268" r:id="rId5"/>
    <p:sldId id="269" r:id="rId6"/>
    <p:sldId id="272" r:id="rId7"/>
    <p:sldId id="271" r:id="rId8"/>
    <p:sldId id="273" r:id="rId9"/>
    <p:sldId id="270" r:id="rId10"/>
    <p:sldId id="274" r:id="rId11"/>
    <p:sldId id="261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3" d="100"/>
          <a:sy n="103" d="100"/>
        </p:scale>
        <p:origin x="-1800" y="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4727DE-4DA9-D244-9DF8-2C9188D6B576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1D3D32-44F5-F041-83D3-E40782B479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206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Each boundary box contains 5 elements: (</a:t>
            </a:r>
            <a:r>
              <a:rPr lang="en-US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x, y, w, h</a:t>
            </a:r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and a </a:t>
            </a:r>
            <a:r>
              <a:rPr lang="en-US" sz="1200" b="1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box confidence score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The confidence score reflects how likely the box contains an object (</a:t>
            </a:r>
            <a:r>
              <a:rPr lang="en-US" sz="1200" b="1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objectness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and how accurate is the boundary box. We normalize the bounding box width </a:t>
            </a:r>
            <a:r>
              <a:rPr lang="en-US" sz="12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height </a:t>
            </a:r>
            <a:r>
              <a:rPr lang="en-US" sz="12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by the image width and height. </a:t>
            </a:r>
            <a:r>
              <a:rPr lang="en-US" sz="12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sz="12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are offsets to the corresponding cell. Hence, </a:t>
            </a:r>
            <a:r>
              <a:rPr lang="en-US" sz="12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x, y, w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sz="12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are all between 0 and 1. Each cell has 20 conditional class probabilities. The </a:t>
            </a:r>
            <a:r>
              <a:rPr lang="en-US" sz="1200" b="1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conditional class probability</a:t>
            </a:r>
            <a:r>
              <a:rPr lang="en-U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the probability that the detected object belongs to a particular class (one probability per category for each cell). So, YOLO’s prediction has a shape of (S, S, B×5 + C) = (7, 7, 2×5 + 20) = (7, 7, 30).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1D3D32-44F5-F041-83D3-E40782B479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98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YOLO v2 used a custom deep architecture darknet-19, an originally 19-layer network supplemented with 11 more layers for object detection. With a 30-layer architecture, YOLO v2 often struggled with small object detections. This was attributed to loss of fine-grained features as the layers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downsampled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the input.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change the size of input from 448 * 448 to 416 * 416. This creates a feature map of size 13 * 13 when we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downsample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it 32x. The idea behind this that there is a good possibility of the object at the center of the feature map.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Remove one pooling layer to get 13 * 13 spatial network instead of 7*7With these changes, the mAP of the model is slightly decreased (from 69.5% to 69.2%) however recall increases from 81% to 88%.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1D3D32-44F5-F041-83D3-E40782B479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325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Each object in a training image is assigned to grid cell that contains object’s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mi`dpoint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anchor box for the grid cell with the highest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IoU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each object has multiple bounding boxes around it. So we define a function to apply non max suppression that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chooes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the bounding box with the highest IOU.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1D3D32-44F5-F041-83D3-E40782B479C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52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1D3D32-44F5-F041-83D3-E40782B479C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379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bounding boxes are often defined by 4 parameters: 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xmin,ymin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width, height). When we calculate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IoU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between two bounding boxes, all we care is their width and height. The coordinates of a bounding box,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xmin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ymin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are not of concern as we want to only compare the shapes of the bounding boxes.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input is a (448, 448, 3) image and the output is a (7, 7, 30) tensor. The output is based on S x S x (B * 5 +C).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 X S is the number of grids B is the number of bounding boxes per grid C is the number of predictions per grid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1D3D32-44F5-F041-83D3-E40782B479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250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Check which (grid cell, Anchor box) pair contains objects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1D3D32-44F5-F041-83D3-E40782B479C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79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At 67 FPS, YOLOv2 can give an mAP of 76.8 while at 40 FPS the detector gives an accuracy of 78.6 mAP, better than the state-of-the-model such as Faster R-CNN and SSD while running significantly faster than those models.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1D3D32-44F5-F041-83D3-E40782B479C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49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x-none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x-none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x-none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x-none" smtClean="0"/>
              <a:t>Click to edit Master text styles</a:t>
            </a:r>
          </a:p>
          <a:p>
            <a:pPr lvl="1" eaLnBrk="1" latinLnBrk="0" hangingPunct="1"/>
            <a:r>
              <a:rPr lang="x-none" smtClean="0"/>
              <a:t>Second level</a:t>
            </a:r>
          </a:p>
          <a:p>
            <a:pPr lvl="2" eaLnBrk="1" latinLnBrk="0" hangingPunct="1"/>
            <a:r>
              <a:rPr lang="x-none" smtClean="0"/>
              <a:t>Third level</a:t>
            </a:r>
          </a:p>
          <a:p>
            <a:pPr lvl="3" eaLnBrk="1" latinLnBrk="0" hangingPunct="1"/>
            <a:r>
              <a:rPr lang="x-none" smtClean="0"/>
              <a:t>Fourth level</a:t>
            </a:r>
          </a:p>
          <a:p>
            <a:pPr lvl="4" eaLnBrk="1" latinLnBrk="0" hangingPunct="1"/>
            <a:r>
              <a:rPr lang="x-none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2FE0-EC66-CC4B-9001-4B2278778B9F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03D32FE0-EC66-CC4B-9001-4B2278778B9F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x-none" smtClean="0"/>
              <a:t>Click to edit Master text styles</a:t>
            </a:r>
          </a:p>
          <a:p>
            <a:pPr lvl="1" eaLnBrk="1" latinLnBrk="0" hangingPunct="1"/>
            <a:r>
              <a:rPr lang="x-none" smtClean="0"/>
              <a:t>Second level</a:t>
            </a:r>
          </a:p>
          <a:p>
            <a:pPr lvl="2" eaLnBrk="1" latinLnBrk="0" hangingPunct="1"/>
            <a:r>
              <a:rPr lang="x-none" smtClean="0"/>
              <a:t>Third level</a:t>
            </a:r>
          </a:p>
          <a:p>
            <a:pPr lvl="3" eaLnBrk="1" latinLnBrk="0" hangingPunct="1"/>
            <a:r>
              <a:rPr lang="x-none" smtClean="0"/>
              <a:t>Fourth level</a:t>
            </a:r>
          </a:p>
          <a:p>
            <a:pPr lvl="4" eaLnBrk="1" latinLnBrk="0" hangingPunct="1"/>
            <a:r>
              <a:rPr lang="x-none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x-none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x-none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03D32FE0-EC66-CC4B-9001-4B2278778B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x-none" smtClean="0"/>
              <a:t>Click to edit Master text styles</a:t>
            </a:r>
          </a:p>
          <a:p>
            <a:pPr lvl="1" eaLnBrk="1" latinLnBrk="0" hangingPunct="1"/>
            <a:r>
              <a:rPr lang="x-none" smtClean="0"/>
              <a:t>Second level</a:t>
            </a:r>
          </a:p>
          <a:p>
            <a:pPr lvl="2" eaLnBrk="1" latinLnBrk="0" hangingPunct="1"/>
            <a:r>
              <a:rPr lang="x-none" smtClean="0"/>
              <a:t>Third level</a:t>
            </a:r>
          </a:p>
          <a:p>
            <a:pPr lvl="3" eaLnBrk="1" latinLnBrk="0" hangingPunct="1"/>
            <a:r>
              <a:rPr lang="x-none" smtClean="0"/>
              <a:t>Fourth level</a:t>
            </a:r>
          </a:p>
          <a:p>
            <a:pPr lvl="4" eaLnBrk="1" latinLnBrk="0" hangingPunct="1"/>
            <a:r>
              <a:rPr lang="x-none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x-none" smtClean="0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03D32FE0-EC66-CC4B-9001-4B2278778B9F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x-none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x-none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32FE0-EC66-CC4B-9001-4B2278778B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x-none" smtClean="0"/>
              <a:t>Click to edit Master text styles</a:t>
            </a:r>
          </a:p>
          <a:p>
            <a:pPr lvl="1" eaLnBrk="1" latinLnBrk="0" hangingPunct="1"/>
            <a:r>
              <a:rPr lang="x-none" smtClean="0"/>
              <a:t>Second level</a:t>
            </a:r>
          </a:p>
          <a:p>
            <a:pPr lvl="2" eaLnBrk="1" latinLnBrk="0" hangingPunct="1"/>
            <a:r>
              <a:rPr lang="x-none" smtClean="0"/>
              <a:t>Third level</a:t>
            </a:r>
          </a:p>
          <a:p>
            <a:pPr lvl="3" eaLnBrk="1" latinLnBrk="0" hangingPunct="1"/>
            <a:r>
              <a:rPr lang="x-none" smtClean="0"/>
              <a:t>Fourth level</a:t>
            </a:r>
          </a:p>
          <a:p>
            <a:pPr lvl="4" eaLnBrk="1" latinLnBrk="0" hangingPunct="1"/>
            <a:r>
              <a:rPr lang="x-none" smtClean="0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x-none" smtClean="0"/>
              <a:t>Click to edit Master text styles</a:t>
            </a:r>
          </a:p>
          <a:p>
            <a:pPr lvl="1" eaLnBrk="1" latinLnBrk="0" hangingPunct="1"/>
            <a:r>
              <a:rPr lang="x-none" smtClean="0"/>
              <a:t>Second level</a:t>
            </a:r>
          </a:p>
          <a:p>
            <a:pPr lvl="2" eaLnBrk="1" latinLnBrk="0" hangingPunct="1"/>
            <a:r>
              <a:rPr lang="x-none" smtClean="0"/>
              <a:t>Third level</a:t>
            </a:r>
          </a:p>
          <a:p>
            <a:pPr lvl="3" eaLnBrk="1" latinLnBrk="0" hangingPunct="1"/>
            <a:r>
              <a:rPr lang="x-none" smtClean="0"/>
              <a:t>Fourth level</a:t>
            </a:r>
          </a:p>
          <a:p>
            <a:pPr lvl="4" eaLnBrk="1" latinLnBrk="0" hangingPunct="1"/>
            <a:r>
              <a:rPr lang="x-none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x-none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x-none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x-none" smtClean="0"/>
              <a:t>Click to edit Master text styles</a:t>
            </a:r>
          </a:p>
          <a:p>
            <a:pPr lvl="1" eaLnBrk="1" latinLnBrk="0" hangingPunct="1"/>
            <a:r>
              <a:rPr lang="x-none" smtClean="0"/>
              <a:t>Second level</a:t>
            </a:r>
          </a:p>
          <a:p>
            <a:pPr lvl="2" eaLnBrk="1" latinLnBrk="0" hangingPunct="1"/>
            <a:r>
              <a:rPr lang="x-none" smtClean="0"/>
              <a:t>Third level</a:t>
            </a:r>
          </a:p>
          <a:p>
            <a:pPr lvl="3" eaLnBrk="1" latinLnBrk="0" hangingPunct="1"/>
            <a:r>
              <a:rPr lang="x-none" smtClean="0"/>
              <a:t>Fourth level</a:t>
            </a:r>
          </a:p>
          <a:p>
            <a:pPr lvl="4" eaLnBrk="1" latinLnBrk="0" hangingPunct="1"/>
            <a:r>
              <a:rPr lang="x-none" smtClean="0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x-none" smtClean="0"/>
              <a:t>Click to edit Master text styles</a:t>
            </a:r>
          </a:p>
          <a:p>
            <a:pPr lvl="1" eaLnBrk="1" latinLnBrk="0" hangingPunct="1"/>
            <a:r>
              <a:rPr lang="x-none" smtClean="0"/>
              <a:t>Second level</a:t>
            </a:r>
          </a:p>
          <a:p>
            <a:pPr lvl="2" eaLnBrk="1" latinLnBrk="0" hangingPunct="1"/>
            <a:r>
              <a:rPr lang="x-none" smtClean="0"/>
              <a:t>Third level</a:t>
            </a:r>
          </a:p>
          <a:p>
            <a:pPr lvl="3" eaLnBrk="1" latinLnBrk="0" hangingPunct="1"/>
            <a:r>
              <a:rPr lang="x-none" smtClean="0"/>
              <a:t>Fourth level</a:t>
            </a:r>
          </a:p>
          <a:p>
            <a:pPr lvl="4" eaLnBrk="1" latinLnBrk="0" hangingPunct="1"/>
            <a:r>
              <a:rPr lang="x-none" smtClean="0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03D32FE0-EC66-CC4B-9001-4B2278778B9F}" type="slidenum">
              <a:rPr lang="en-US" smtClean="0"/>
              <a:t>‹#›</a:t>
            </a:fld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x-none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x-none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03D32FE0-EC66-CC4B-9001-4B2278778B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3D32FE0-EC66-CC4B-9001-4B2278778B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x-none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x-none" smtClean="0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x-none" smtClean="0"/>
              <a:t>Click to edit Master text styles</a:t>
            </a:r>
          </a:p>
          <a:p>
            <a:pPr lvl="1" eaLnBrk="1" latinLnBrk="0" hangingPunct="1"/>
            <a:r>
              <a:rPr lang="x-none" smtClean="0"/>
              <a:t>Second level</a:t>
            </a:r>
          </a:p>
          <a:p>
            <a:pPr lvl="2" eaLnBrk="1" latinLnBrk="0" hangingPunct="1"/>
            <a:r>
              <a:rPr lang="x-none" smtClean="0"/>
              <a:t>Third level</a:t>
            </a:r>
          </a:p>
          <a:p>
            <a:pPr lvl="3" eaLnBrk="1" latinLnBrk="0" hangingPunct="1"/>
            <a:r>
              <a:rPr lang="x-none" smtClean="0"/>
              <a:t>Fourth level</a:t>
            </a:r>
          </a:p>
          <a:p>
            <a:pPr lvl="4" eaLnBrk="1" latinLnBrk="0" hangingPunct="1"/>
            <a:r>
              <a:rPr lang="x-none" smtClean="0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03D32FE0-EC66-CC4B-9001-4B2278778B9F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x-none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x-none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x-none" smtClean="0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FCDACC62-4301-864D-A2FB-EEA3674881DD}" type="datetimeFigureOut">
              <a:rPr lang="en-US" smtClean="0"/>
              <a:t>04/05/22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03D32FE0-EC66-CC4B-9001-4B2278778B9F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x-none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x-none" smtClean="0"/>
              <a:t>Click to edit Master text styles</a:t>
            </a:r>
          </a:p>
          <a:p>
            <a:pPr lvl="1" eaLnBrk="1" latinLnBrk="0" hangingPunct="1"/>
            <a:r>
              <a:rPr kumimoji="0" lang="x-none" smtClean="0"/>
              <a:t>Second level</a:t>
            </a:r>
          </a:p>
          <a:p>
            <a:pPr lvl="2" eaLnBrk="1" latinLnBrk="0" hangingPunct="1"/>
            <a:r>
              <a:rPr kumimoji="0" lang="x-none" smtClean="0"/>
              <a:t>Third level</a:t>
            </a:r>
          </a:p>
          <a:p>
            <a:pPr lvl="3" eaLnBrk="1" latinLnBrk="0" hangingPunct="1"/>
            <a:r>
              <a:rPr kumimoji="0" lang="x-none" smtClean="0"/>
              <a:t>Fourth level</a:t>
            </a:r>
          </a:p>
          <a:p>
            <a:pPr lvl="4" eaLnBrk="1" latinLnBrk="0" hangingPunct="1"/>
            <a:r>
              <a:rPr kumimoji="0" lang="x-none" smtClean="0"/>
              <a:t>Fifth level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Relationship Id="rId3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830527"/>
            <a:ext cx="8863634" cy="1675237"/>
          </a:xfrm>
        </p:spPr>
        <p:txBody>
          <a:bodyPr>
            <a:normAutofit/>
          </a:bodyPr>
          <a:lstStyle/>
          <a:p>
            <a:pPr>
              <a:lnSpc>
                <a:spcPct val="50000"/>
              </a:lnSpc>
            </a:pPr>
            <a:r>
              <a:rPr lang="en-US" sz="2500" b="1" dirty="0" smtClean="0">
                <a:solidFill>
                  <a:schemeClr val="tx1"/>
                </a:solidFill>
                <a:latin typeface="+mj-lt"/>
              </a:rPr>
              <a:t>Object Detection using YOLOv2</a:t>
            </a:r>
          </a:p>
          <a:p>
            <a:endParaRPr lang="en-US" sz="2200" dirty="0">
              <a:solidFill>
                <a:schemeClr val="tx1"/>
              </a:solidFill>
              <a:latin typeface="+mj-lt"/>
            </a:endParaRPr>
          </a:p>
          <a:p>
            <a:endParaRPr lang="en-US" sz="2200" b="1" dirty="0" smtClean="0">
              <a:solidFill>
                <a:schemeClr val="tx1"/>
              </a:solidFill>
              <a:latin typeface="+mj-lt"/>
            </a:endParaRPr>
          </a:p>
          <a:p>
            <a:pPr algn="r"/>
            <a:r>
              <a:rPr lang="en-US" sz="2200" dirty="0" smtClean="0">
                <a:solidFill>
                  <a:schemeClr val="tx1"/>
                </a:solidFill>
                <a:latin typeface="+mj-lt"/>
              </a:rPr>
              <a:t>-</a:t>
            </a:r>
            <a:r>
              <a:rPr lang="en-US" sz="2000" cap="none" dirty="0" smtClean="0">
                <a:solidFill>
                  <a:schemeClr val="tx1"/>
                </a:solidFill>
                <a:latin typeface="+mj-lt"/>
              </a:rPr>
              <a:t>Ruchita Shanbhag</a:t>
            </a:r>
            <a:endParaRPr lang="en-US" sz="20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5972" y="871404"/>
            <a:ext cx="8002267" cy="1470025"/>
          </a:xfrm>
        </p:spPr>
        <p:txBody>
          <a:bodyPr>
            <a:normAutofit/>
          </a:bodyPr>
          <a:lstStyle/>
          <a:p>
            <a:r>
              <a:rPr lang="en-US" sz="4000" b="1" dirty="0"/>
              <a:t>Machine Learning Project </a:t>
            </a:r>
            <a:r>
              <a:rPr lang="en-US" sz="4000" b="1" dirty="0" smtClean="0"/>
              <a:t>on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900241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Results</a:t>
            </a:r>
            <a:endParaRPr lang="en-US" b="1" dirty="0"/>
          </a:p>
        </p:txBody>
      </p:sp>
      <p:pic>
        <p:nvPicPr>
          <p:cNvPr id="4" name="Content Placeholder 3" descr="Screenshot 2022-04-21 at 5.11.47 PM.png"/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0" r="882"/>
          <a:stretch/>
        </p:blipFill>
        <p:spPr>
          <a:xfrm>
            <a:off x="949385" y="1416087"/>
            <a:ext cx="7496447" cy="5007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127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imagenew1.jpg"/>
          <p:cNvPicPr>
            <a:picLocks noGrp="1" noChangeAspect="1"/>
          </p:cNvPicPr>
          <p:nvPr>
            <p:ph sz="quarter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99" b="11699"/>
          <a:stretch/>
        </p:blipFill>
        <p:spPr>
          <a:xfrm>
            <a:off x="1553540" y="239604"/>
            <a:ext cx="6329103" cy="3032166"/>
          </a:xfrm>
        </p:spPr>
      </p:pic>
      <p:pic>
        <p:nvPicPr>
          <p:cNvPr id="5" name="Picture 4" descr="imagenew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540" y="3271770"/>
            <a:ext cx="6329103" cy="306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315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600" dirty="0" smtClean="0">
                <a:latin typeface="Book Antiqua"/>
                <a:cs typeface="Book Antiqua"/>
              </a:rPr>
              <a:t>We can further use YOLO 900 to detect objects over 9000 classes using hierarchical classification with a  </a:t>
            </a:r>
            <a:r>
              <a:rPr lang="en-US" sz="2600" dirty="0" err="1" smtClean="0">
                <a:latin typeface="Book Antiqua"/>
                <a:cs typeface="Book Antiqua"/>
              </a:rPr>
              <a:t>WordTree</a:t>
            </a:r>
            <a:r>
              <a:rPr lang="en-US" sz="2600" dirty="0" smtClean="0">
                <a:latin typeface="Book Antiqua"/>
                <a:cs typeface="Book Antiqua"/>
              </a:rPr>
              <a:t>. It combines samples from COCO and the top 9000 classes from the ImageNet.</a:t>
            </a:r>
          </a:p>
          <a:p>
            <a:pPr marL="0" indent="0">
              <a:buNone/>
            </a:pPr>
            <a:endParaRPr lang="en-US" sz="2600" dirty="0" smtClean="0">
              <a:latin typeface="Book Antiqua"/>
              <a:cs typeface="Book Antiqua"/>
            </a:endParaRPr>
          </a:p>
          <a:p>
            <a:pPr marL="0" indent="0">
              <a:buNone/>
            </a:pPr>
            <a:r>
              <a:rPr lang="en-US" sz="2600" dirty="0" smtClean="0">
                <a:latin typeface="Book Antiqua"/>
                <a:cs typeface="Book Antiqua"/>
              </a:rPr>
              <a:t>Yolov2 struggled </a:t>
            </a:r>
            <a:r>
              <a:rPr lang="en-US" sz="2600" dirty="0">
                <a:latin typeface="Book Antiqua"/>
                <a:cs typeface="Book Antiqua"/>
              </a:rPr>
              <a:t>with small object </a:t>
            </a:r>
            <a:r>
              <a:rPr lang="en-US" sz="2600" dirty="0" smtClean="0">
                <a:latin typeface="Book Antiqua"/>
                <a:cs typeface="Book Antiqua"/>
              </a:rPr>
              <a:t>detections due to Darknet-19 architecture  and was not as accurate and hence </a:t>
            </a:r>
            <a:r>
              <a:rPr lang="en-US" sz="2600" dirty="0">
                <a:latin typeface="Book Antiqua"/>
                <a:cs typeface="Book Antiqua"/>
              </a:rPr>
              <a:t>Y</a:t>
            </a:r>
            <a:r>
              <a:rPr lang="en-US" sz="2600" dirty="0" smtClean="0">
                <a:latin typeface="Book Antiqua"/>
                <a:cs typeface="Book Antiqua"/>
              </a:rPr>
              <a:t>olov3 can be used to increase the mAp.</a:t>
            </a:r>
          </a:p>
          <a:p>
            <a:pPr marL="0" indent="0">
              <a:buNone/>
            </a:pPr>
            <a:endParaRPr lang="en-US" sz="2600" dirty="0" smtClean="0">
              <a:latin typeface="Book Antiqua"/>
              <a:cs typeface="Book Antiqua"/>
            </a:endParaRPr>
          </a:p>
          <a:p>
            <a:pPr marL="0" indent="0">
              <a:buNone/>
            </a:pPr>
            <a:r>
              <a:rPr lang="en-US" sz="2600" dirty="0" smtClean="0">
                <a:latin typeface="Book Antiqua"/>
                <a:cs typeface="Book Antiqua"/>
              </a:rPr>
              <a:t>YOLO </a:t>
            </a:r>
            <a:r>
              <a:rPr lang="en-US" sz="2600" dirty="0">
                <a:latin typeface="Book Antiqua"/>
                <a:cs typeface="Book Antiqua"/>
              </a:rPr>
              <a:t>v3 uses a variant of </a:t>
            </a:r>
            <a:r>
              <a:rPr lang="en-US" sz="2600" dirty="0" smtClean="0">
                <a:latin typeface="Book Antiqua"/>
                <a:cs typeface="Book Antiqua"/>
              </a:rPr>
              <a:t>DarkNet</a:t>
            </a:r>
            <a:r>
              <a:rPr lang="en-US" sz="2600" dirty="0">
                <a:latin typeface="Book Antiqua"/>
                <a:cs typeface="Book Antiqua"/>
              </a:rPr>
              <a:t>, which originally has 53 layer network trained on </a:t>
            </a:r>
            <a:r>
              <a:rPr lang="en-US" sz="2600" dirty="0" smtClean="0">
                <a:latin typeface="Book Antiqua"/>
                <a:cs typeface="Book Antiqua"/>
              </a:rPr>
              <a:t>ImageNet</a:t>
            </a:r>
            <a:r>
              <a:rPr lang="en-US" sz="2600" dirty="0">
                <a:latin typeface="Book Antiqua"/>
                <a:cs typeface="Book Antiqua"/>
              </a:rPr>
              <a:t>. For the task of detection, 53 more layers are stacked onto it, giving us a 106 layer fully convolutional underlying architecture for </a:t>
            </a:r>
            <a:r>
              <a:rPr lang="en-US" sz="2600" dirty="0" smtClean="0">
                <a:latin typeface="Book Antiqua"/>
                <a:cs typeface="Book Antiqua"/>
              </a:rPr>
              <a:t>YOLO.</a:t>
            </a:r>
          </a:p>
          <a:p>
            <a:pPr marL="0" indent="0">
              <a:buNone/>
            </a:pPr>
            <a:endParaRPr lang="en-US" sz="2600" dirty="0" smtClean="0">
              <a:latin typeface="Book Antiqua"/>
              <a:cs typeface="Book Antiqua"/>
            </a:endParaRPr>
          </a:p>
          <a:p>
            <a:pPr marL="0" indent="0">
              <a:buNone/>
            </a:pPr>
            <a:r>
              <a:rPr lang="en-US" sz="2600" dirty="0" smtClean="0">
                <a:latin typeface="Book Antiqua"/>
                <a:cs typeface="Book Antiqua"/>
              </a:rPr>
              <a:t>Without </a:t>
            </a:r>
            <a:r>
              <a:rPr lang="en-US" sz="2600" dirty="0">
                <a:latin typeface="Book Antiqua"/>
                <a:cs typeface="Book Antiqua"/>
              </a:rPr>
              <a:t>anchor boxes, the intermediate model got 69.5% mAP and recall of 81%</a:t>
            </a:r>
            <a:r>
              <a:rPr lang="en-US" sz="2600" dirty="0" smtClean="0">
                <a:latin typeface="Book Antiqua"/>
                <a:cs typeface="Book Antiqua"/>
              </a:rPr>
              <a:t>.</a:t>
            </a:r>
          </a:p>
          <a:p>
            <a:pPr marL="0" indent="0">
              <a:buNone/>
            </a:pPr>
            <a:endParaRPr lang="en-US" sz="2600" dirty="0">
              <a:latin typeface="Book Antiqua"/>
              <a:cs typeface="Book Antiqua"/>
            </a:endParaRPr>
          </a:p>
          <a:p>
            <a:pPr marL="0" indent="0">
              <a:buNone/>
            </a:pPr>
            <a:r>
              <a:rPr lang="en-US" sz="2600" dirty="0">
                <a:latin typeface="Book Antiqua"/>
                <a:cs typeface="Book Antiqua"/>
              </a:rPr>
              <a:t>With anchor boxes, 69.2% mAP and recall of 88% are obtained. Though mAP is dropped a little, recall is increased by large margin.</a:t>
            </a:r>
          </a:p>
          <a:p>
            <a:pPr marL="0" indent="0">
              <a:buNone/>
            </a:pPr>
            <a:endParaRPr lang="en-US" sz="2600" dirty="0" smtClean="0">
              <a:latin typeface="Book Antiqua"/>
              <a:cs typeface="Book Antiqua"/>
            </a:endParaRPr>
          </a:p>
          <a:p>
            <a:pPr marL="0" indent="0">
              <a:buNone/>
            </a:pPr>
            <a:r>
              <a:rPr lang="en-US" sz="2600" dirty="0">
                <a:latin typeface="Book Antiqua"/>
                <a:cs typeface="Book Antiqua"/>
              </a:rPr>
              <a:t>At 67 FPS, YOLOv2 can give an mAP of 76.8 while at 40 FPS the detector gives an accuracy of 78.6 mAP, better than the state-of-the-model such as Faster R-CNN and SSD while running significantly faster than those </a:t>
            </a:r>
            <a:r>
              <a:rPr lang="en-US" sz="2600" dirty="0" smtClean="0">
                <a:latin typeface="Book Antiqua"/>
                <a:cs typeface="Book Antiqua"/>
              </a:rPr>
              <a:t>models.</a:t>
            </a:r>
          </a:p>
          <a:p>
            <a:pPr marL="0" indent="0">
              <a:buNone/>
            </a:pPr>
            <a:endParaRPr lang="en-US" sz="2200" dirty="0" smtClean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2000" dirty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66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Yolov2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675236"/>
            <a:ext cx="8503920" cy="4423811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1900" dirty="0">
                <a:latin typeface="Book Antiqua"/>
                <a:cs typeface="Book Antiqua"/>
              </a:rPr>
              <a:t>I followed </a:t>
            </a:r>
            <a:r>
              <a:rPr lang="en-US" sz="1900" dirty="0" smtClean="0">
                <a:latin typeface="Book Antiqua"/>
                <a:cs typeface="Book Antiqua"/>
              </a:rPr>
              <a:t>the </a:t>
            </a:r>
            <a:r>
              <a:rPr lang="nb-NO" sz="1900" dirty="0" smtClean="0">
                <a:latin typeface="Book Antiqua"/>
                <a:cs typeface="Book Antiqua"/>
              </a:rPr>
              <a:t>YOLO9000</a:t>
            </a:r>
            <a:r>
              <a:rPr lang="nb-NO" sz="1900" dirty="0">
                <a:latin typeface="Book Antiqua"/>
                <a:cs typeface="Book Antiqua"/>
              </a:rPr>
              <a:t>: Better, Faster, </a:t>
            </a:r>
            <a:r>
              <a:rPr lang="nb-NO" sz="1900" dirty="0" smtClean="0">
                <a:latin typeface="Book Antiqua"/>
                <a:cs typeface="Book Antiqua"/>
              </a:rPr>
              <a:t>Stronger</a:t>
            </a:r>
            <a:r>
              <a:rPr lang="nb-NO" sz="1900" dirty="0">
                <a:latin typeface="Book Antiqua"/>
                <a:cs typeface="Book Antiqua"/>
              </a:rPr>
              <a:t> </a:t>
            </a:r>
            <a:r>
              <a:rPr lang="en-US" sz="1900" dirty="0" smtClean="0">
                <a:latin typeface="Book Antiqua"/>
                <a:cs typeface="Book Antiqua"/>
              </a:rPr>
              <a:t>to implement Yolov2  for Object Detection. </a:t>
            </a:r>
          </a:p>
          <a:p>
            <a:pPr>
              <a:lnSpc>
                <a:spcPct val="120000"/>
              </a:lnSpc>
            </a:pPr>
            <a:r>
              <a:rPr lang="en-US" sz="1900" dirty="0" smtClean="0">
                <a:latin typeface="Book Antiqua"/>
                <a:cs typeface="Book Antiqua"/>
              </a:rPr>
              <a:t>The </a:t>
            </a:r>
            <a:r>
              <a:rPr lang="en-US" sz="1900" dirty="0">
                <a:latin typeface="Book Antiqua"/>
                <a:cs typeface="Book Antiqua"/>
              </a:rPr>
              <a:t>goal is to </a:t>
            </a:r>
            <a:r>
              <a:rPr lang="en-US" sz="1900" dirty="0" smtClean="0">
                <a:latin typeface="Book Antiqua"/>
                <a:cs typeface="Book Antiqua"/>
              </a:rPr>
              <a:t>emulate the </a:t>
            </a:r>
            <a:r>
              <a:rPr lang="en-US" sz="1900" dirty="0">
                <a:latin typeface="Book Antiqua"/>
                <a:cs typeface="Book Antiqua"/>
              </a:rPr>
              <a:t>model as described in the paper and train it on the VOC 2012 dataset.</a:t>
            </a:r>
            <a:endParaRPr lang="en-US" sz="1900" dirty="0" smtClean="0">
              <a:latin typeface="Book Antiqua"/>
              <a:cs typeface="Book Antiqua"/>
            </a:endParaRPr>
          </a:p>
          <a:p>
            <a:pPr>
              <a:lnSpc>
                <a:spcPct val="120000"/>
              </a:lnSpc>
            </a:pPr>
            <a:r>
              <a:rPr lang="en-US" sz="1900" dirty="0" smtClean="0">
                <a:latin typeface="Book Antiqua"/>
                <a:cs typeface="Book Antiqua"/>
              </a:rPr>
              <a:t>The </a:t>
            </a:r>
            <a:r>
              <a:rPr lang="en-US" sz="1900" dirty="0">
                <a:latin typeface="Book Antiqua"/>
                <a:cs typeface="Book Antiqua"/>
              </a:rPr>
              <a:t>model works by first splitting the input image into a grid of cells, where each cell is responsible for predicting </a:t>
            </a:r>
            <a:r>
              <a:rPr lang="en-US" sz="1900" dirty="0" smtClean="0">
                <a:latin typeface="Book Antiqua"/>
                <a:cs typeface="Book Antiqua"/>
              </a:rPr>
              <a:t>an arbitrary bounding box. </a:t>
            </a:r>
          </a:p>
          <a:p>
            <a:pPr>
              <a:lnSpc>
                <a:spcPct val="120000"/>
              </a:lnSpc>
            </a:pPr>
            <a:r>
              <a:rPr lang="en-US" sz="1900" dirty="0" smtClean="0">
                <a:latin typeface="Book Antiqua"/>
                <a:cs typeface="Book Antiqua"/>
              </a:rPr>
              <a:t>Each </a:t>
            </a:r>
            <a:r>
              <a:rPr lang="en-US" sz="1900" dirty="0">
                <a:latin typeface="Book Antiqua"/>
                <a:cs typeface="Book Antiqua"/>
              </a:rPr>
              <a:t>grid cell predicts a bounding box involving the x, y coordinate and the width and height and the </a:t>
            </a:r>
            <a:r>
              <a:rPr lang="en-US" sz="1900" dirty="0" smtClean="0">
                <a:latin typeface="Book Antiqua"/>
                <a:cs typeface="Book Antiqua"/>
              </a:rPr>
              <a:t>confidence</a:t>
            </a:r>
            <a:r>
              <a:rPr lang="en-US" sz="1900" dirty="0">
                <a:latin typeface="Book Antiqua"/>
                <a:cs typeface="Book Antiqua"/>
              </a:rPr>
              <a:t> </a:t>
            </a:r>
            <a:r>
              <a:rPr lang="en-US" sz="1900" dirty="0" smtClean="0">
                <a:latin typeface="Book Antiqua"/>
                <a:cs typeface="Book Antiqua"/>
              </a:rPr>
              <a:t>score.</a:t>
            </a:r>
          </a:p>
          <a:p>
            <a:pPr>
              <a:lnSpc>
                <a:spcPct val="120000"/>
              </a:lnSpc>
            </a:pPr>
            <a:r>
              <a:rPr lang="en-US" sz="1900" dirty="0" smtClean="0">
                <a:latin typeface="Book Antiqua"/>
                <a:cs typeface="Book Antiqua"/>
              </a:rPr>
              <a:t> </a:t>
            </a:r>
            <a:r>
              <a:rPr lang="en-US" sz="1900" dirty="0">
                <a:latin typeface="Book Antiqua"/>
                <a:cs typeface="Book Antiqua"/>
              </a:rPr>
              <a:t>A class prediction is also based on each cell</a:t>
            </a:r>
            <a:r>
              <a:rPr lang="en-US" sz="1900" dirty="0" smtClean="0">
                <a:latin typeface="Book Antiqua"/>
                <a:cs typeface="Book Antiqua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sz="1900" dirty="0">
                <a:latin typeface="Book Antiqua"/>
                <a:cs typeface="Book Antiqua"/>
              </a:rPr>
              <a:t>Yolov2 uses K-means clustering to find the best anchor box sizes for the given dataset by checking for the highest IOU with the bounding box of the object.</a:t>
            </a:r>
          </a:p>
          <a:p>
            <a:pPr>
              <a:lnSpc>
                <a:spcPct val="120000"/>
              </a:lnSpc>
            </a:pPr>
            <a:endParaRPr lang="en-US" sz="2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0921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 smtClean="0"/>
              <a:t>Advancements of Y</a:t>
            </a:r>
            <a:r>
              <a:rPr lang="en-US" b="1" dirty="0" smtClean="0"/>
              <a:t>olov2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03114" y="1343860"/>
            <a:ext cx="8940886" cy="4868932"/>
          </a:xfrm>
        </p:spPr>
        <p:txBody>
          <a:bodyPr>
            <a:no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b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Batch </a:t>
            </a:r>
            <a:r>
              <a:rPr lang="en-US" sz="1600" b="1" dirty="0">
                <a:solidFill>
                  <a:srgbClr val="000000"/>
                </a:solidFill>
                <a:latin typeface="Times New Roman"/>
                <a:cs typeface="Times New Roman"/>
              </a:rPr>
              <a:t>Normalization </a:t>
            </a:r>
            <a:endParaRPr lang="en-US" sz="1600" b="1" dirty="0" smtClean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>
              <a:lnSpc>
                <a:spcPct val="130000"/>
              </a:lnSpc>
            </a:pPr>
            <a:r>
              <a:rPr lang="en-US" sz="1600" dirty="0" smtClean="0">
                <a:latin typeface="Times New Roman"/>
                <a:cs typeface="Times New Roman"/>
              </a:rPr>
              <a:t>Batch Normalization is added to all convolutional layers in Yolov2.</a:t>
            </a:r>
          </a:p>
          <a:p>
            <a:pPr>
              <a:lnSpc>
                <a:spcPct val="130000"/>
              </a:lnSpc>
            </a:pPr>
            <a:r>
              <a:rPr lang="en-US" sz="1600" dirty="0" smtClean="0">
                <a:latin typeface="Times New Roman"/>
                <a:cs typeface="Times New Roman"/>
              </a:rPr>
              <a:t>2</a:t>
            </a:r>
            <a:r>
              <a:rPr lang="en-US" sz="1600" dirty="0">
                <a:latin typeface="Times New Roman"/>
                <a:cs typeface="Times New Roman"/>
              </a:rPr>
              <a:t>% improvement in mAP.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sz="1600" b="1" dirty="0" smtClean="0">
                <a:latin typeface="Times New Roman"/>
                <a:cs typeface="Times New Roman"/>
              </a:rPr>
              <a:t>High </a:t>
            </a:r>
            <a:r>
              <a:rPr lang="en-US" sz="1600" b="1" dirty="0">
                <a:latin typeface="Times New Roman"/>
                <a:cs typeface="Times New Roman"/>
              </a:rPr>
              <a:t>Resolution Classifier</a:t>
            </a:r>
          </a:p>
          <a:p>
            <a:pPr>
              <a:lnSpc>
                <a:spcPct val="130000"/>
              </a:lnSpc>
            </a:pPr>
            <a:r>
              <a:rPr lang="en-US" sz="1600" dirty="0" smtClean="0">
                <a:latin typeface="Times New Roman"/>
                <a:cs typeface="Times New Roman"/>
              </a:rPr>
              <a:t>After </a:t>
            </a:r>
            <a:r>
              <a:rPr lang="en-US" sz="1600" dirty="0">
                <a:latin typeface="Times New Roman"/>
                <a:cs typeface="Times New Roman"/>
              </a:rPr>
              <a:t>trained by 224×224 images, </a:t>
            </a:r>
            <a:r>
              <a:rPr lang="en-US" sz="1600" dirty="0" smtClean="0">
                <a:latin typeface="Times New Roman"/>
                <a:cs typeface="Times New Roman"/>
              </a:rPr>
              <a:t>Yolov2 </a:t>
            </a:r>
            <a:r>
              <a:rPr lang="en-US" sz="1600" dirty="0">
                <a:latin typeface="Times New Roman"/>
                <a:cs typeface="Times New Roman"/>
              </a:rPr>
              <a:t>also uses 448×448 images for fine-tuning the </a:t>
            </a:r>
            <a:r>
              <a:rPr lang="en-US" sz="1600" dirty="0" smtClean="0">
                <a:latin typeface="Times New Roman"/>
                <a:cs typeface="Times New Roman"/>
              </a:rPr>
              <a:t>classification network </a:t>
            </a:r>
            <a:r>
              <a:rPr lang="en-US" sz="1600" dirty="0">
                <a:latin typeface="Times New Roman"/>
                <a:cs typeface="Times New Roman"/>
              </a:rPr>
              <a:t>for 10 epochs on </a:t>
            </a:r>
            <a:r>
              <a:rPr lang="en-US" sz="1600" dirty="0" smtClean="0">
                <a:latin typeface="Times New Roman"/>
                <a:cs typeface="Times New Roman"/>
              </a:rPr>
              <a:t>VOC 2012 data.</a:t>
            </a:r>
            <a:endParaRPr lang="en-US" sz="1600" dirty="0">
              <a:latin typeface="Times New Roman"/>
              <a:cs typeface="Times New Roman"/>
            </a:endParaRPr>
          </a:p>
          <a:p>
            <a:pPr>
              <a:lnSpc>
                <a:spcPct val="130000"/>
              </a:lnSpc>
            </a:pPr>
            <a:r>
              <a:rPr lang="en-US" sz="1600" dirty="0" smtClean="0">
                <a:latin typeface="Times New Roman"/>
                <a:cs typeface="Times New Roman"/>
              </a:rPr>
              <a:t>4</a:t>
            </a:r>
            <a:r>
              <a:rPr lang="en-US" sz="1600" dirty="0">
                <a:latin typeface="Times New Roman"/>
                <a:cs typeface="Times New Roman"/>
              </a:rPr>
              <a:t>% increase in mAP.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n-US" sz="1600" b="1" dirty="0" smtClean="0">
                <a:latin typeface="Times New Roman"/>
                <a:cs typeface="Times New Roman"/>
              </a:rPr>
              <a:t>Convolutions </a:t>
            </a:r>
            <a:r>
              <a:rPr lang="en-US" sz="1600" b="1" dirty="0">
                <a:latin typeface="Times New Roman"/>
                <a:cs typeface="Times New Roman"/>
              </a:rPr>
              <a:t>with Anchor Boxes</a:t>
            </a:r>
          </a:p>
          <a:p>
            <a:pPr>
              <a:lnSpc>
                <a:spcPct val="130000"/>
              </a:lnSpc>
            </a:pPr>
            <a:r>
              <a:rPr lang="en-US" sz="1600" dirty="0" smtClean="0">
                <a:latin typeface="Times New Roman"/>
                <a:cs typeface="Times New Roman"/>
              </a:rPr>
              <a:t>YOLOv2 </a:t>
            </a:r>
            <a:r>
              <a:rPr lang="en-US" sz="1600" dirty="0">
                <a:latin typeface="Times New Roman"/>
                <a:cs typeface="Times New Roman"/>
              </a:rPr>
              <a:t>removes all fully connected layers and uses anchor boxes to predict bounding boxes.</a:t>
            </a:r>
          </a:p>
          <a:p>
            <a:pPr>
              <a:lnSpc>
                <a:spcPct val="130000"/>
              </a:lnSpc>
            </a:pPr>
            <a:r>
              <a:rPr lang="en-US" sz="1600" dirty="0" smtClean="0">
                <a:latin typeface="Times New Roman"/>
                <a:cs typeface="Times New Roman"/>
              </a:rPr>
              <a:t>One </a:t>
            </a:r>
            <a:r>
              <a:rPr lang="en-US" sz="1600" dirty="0">
                <a:latin typeface="Times New Roman"/>
                <a:cs typeface="Times New Roman"/>
              </a:rPr>
              <a:t>pooling layer is removed to increase the resolution of output.</a:t>
            </a:r>
          </a:p>
          <a:p>
            <a:pPr>
              <a:lnSpc>
                <a:spcPct val="130000"/>
              </a:lnSpc>
            </a:pPr>
            <a:r>
              <a:rPr lang="en-US" sz="1600" dirty="0" smtClean="0">
                <a:latin typeface="Times New Roman"/>
                <a:cs typeface="Times New Roman"/>
              </a:rPr>
              <a:t>416</a:t>
            </a:r>
            <a:r>
              <a:rPr lang="en-US" sz="1600" dirty="0">
                <a:latin typeface="Times New Roman"/>
                <a:cs typeface="Times New Roman"/>
              </a:rPr>
              <a:t>×416 images are used for training the detection network now.</a:t>
            </a:r>
          </a:p>
          <a:p>
            <a:pPr>
              <a:lnSpc>
                <a:spcPct val="130000"/>
              </a:lnSpc>
            </a:pPr>
            <a:r>
              <a:rPr lang="en-US" sz="1600" dirty="0" smtClean="0">
                <a:latin typeface="Times New Roman"/>
                <a:cs typeface="Times New Roman"/>
              </a:rPr>
              <a:t>13</a:t>
            </a:r>
            <a:r>
              <a:rPr lang="en-US" sz="1600" dirty="0">
                <a:latin typeface="Times New Roman"/>
                <a:cs typeface="Times New Roman"/>
              </a:rPr>
              <a:t>×13 feature map output is </a:t>
            </a:r>
            <a:r>
              <a:rPr lang="en-US" sz="1600" dirty="0" smtClean="0">
                <a:latin typeface="Times New Roman"/>
                <a:cs typeface="Times New Roman"/>
              </a:rPr>
              <a:t>obtained</a:t>
            </a:r>
            <a:r>
              <a:rPr lang="en-US" sz="1600" dirty="0">
                <a:latin typeface="Times New Roman"/>
                <a:cs typeface="Times New Roman"/>
              </a:rPr>
              <a:t>.</a:t>
            </a:r>
            <a:endParaRPr lang="en-US" sz="1600" dirty="0" smtClean="0">
              <a:latin typeface="Times New Roman"/>
              <a:cs typeface="Times New Roman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it-IT" sz="1600" b="1" dirty="0" smtClean="0">
                <a:latin typeface="Times New Roman"/>
                <a:cs typeface="Times New Roman"/>
              </a:rPr>
              <a:t>Dimension Clusters:</a:t>
            </a:r>
            <a:r>
              <a:rPr lang="en-US" sz="1600" dirty="0">
                <a:latin typeface="Times New Roman"/>
                <a:cs typeface="Times New Roman"/>
              </a:rPr>
              <a:t>To identify the top-K boundary boxes that have the best coverage for the training data, we run K-means clustering on the training data to locate the centroids of the top-K clusters</a:t>
            </a:r>
            <a:endParaRPr lang="it-IT" sz="1600" b="1" dirty="0" smtClean="0">
              <a:latin typeface="Times New Roman"/>
              <a:cs typeface="Times New Roman"/>
            </a:endParaRPr>
          </a:p>
          <a:p>
            <a:endParaRPr lang="it-IT" sz="1600" b="1" dirty="0">
              <a:latin typeface="Times New Roman"/>
              <a:cs typeface="Times New Roman"/>
            </a:endParaRPr>
          </a:p>
          <a:p>
            <a:endParaRPr lang="en-US" sz="1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26794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74532"/>
            <a:ext cx="8503920" cy="758952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/>
              <a:t>Yolov2 Step 1: Grid Cell Division</a:t>
            </a:r>
            <a:br>
              <a:rPr lang="en-US" sz="3600" b="1" dirty="0" smtClean="0"/>
            </a:br>
            <a:r>
              <a:rPr lang="en-US" sz="3600" b="1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/>
          <a:srcRect t="4234" b="4234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747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Yolov2 Step 2: Anchor Box Generation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7271"/>
          <a:stretch/>
        </p:blipFill>
        <p:spPr>
          <a:xfrm>
            <a:off x="924726" y="1708225"/>
            <a:ext cx="7003261" cy="397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30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shot 2022-04-20 at 8.19.23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73" b="31604"/>
          <a:stretch/>
        </p:blipFill>
        <p:spPr>
          <a:xfrm>
            <a:off x="901008" y="3681154"/>
            <a:ext cx="7236581" cy="237775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19700" y="3311822"/>
            <a:ext cx="7417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546D7A"/>
                </a:solidFill>
              </a:rPr>
              <a:t>Assign </a:t>
            </a:r>
            <a:r>
              <a:rPr lang="en-US" b="1" dirty="0">
                <a:solidFill>
                  <a:srgbClr val="546D7A"/>
                </a:solidFill>
              </a:rPr>
              <a:t>each object to a ground truth anchor box</a:t>
            </a:r>
            <a:endParaRPr lang="en-US" dirty="0">
              <a:solidFill>
                <a:srgbClr val="546D7A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3558" y="370897"/>
            <a:ext cx="881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Selection of 4 anchor boxes of following width and height.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The width and heights are rescaled in the grid cell scale (Assuming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grid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size is 13 by 13.) </a:t>
            </a:r>
            <a:endParaRPr lang="en-US" b="1" i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Picture 5" descr="Screenshot 2022-04-20 at 8.20.2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922" y="1280630"/>
            <a:ext cx="6718733" cy="188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777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-98637" y="3106029"/>
            <a:ext cx="9012997" cy="430269"/>
          </a:xfrm>
        </p:spPr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Bounding box encoding</a:t>
            </a:r>
            <a:endParaRPr lang="en-US" dirty="0"/>
          </a:p>
        </p:txBody>
      </p:sp>
      <p:pic>
        <p:nvPicPr>
          <p:cNvPr id="6" name="Content Placeholder 3"/>
          <p:cNvPicPr>
            <a:picLocks noGrp="1" noChangeAspect="1"/>
          </p:cNvPicPr>
          <p:nvPr>
            <p:ph sz="quarter" idx="4294967295"/>
          </p:nvPr>
        </p:nvPicPr>
        <p:blipFill rotWithShape="1">
          <a:blip r:embed="rId3"/>
          <a:srcRect l="2850" t="3832" r="994" b="5156"/>
          <a:stretch/>
        </p:blipFill>
        <p:spPr>
          <a:xfrm>
            <a:off x="1393254" y="0"/>
            <a:ext cx="6559392" cy="30086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 descr="Screenshot 2022-04-21 at 11.53.54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023" y="3511640"/>
            <a:ext cx="6473623" cy="317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156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 2022-04-21 at 5.08.47 PM.png"/>
          <p:cNvPicPr>
            <a:picLocks noGrp="1" noChangeAspect="1"/>
          </p:cNvPicPr>
          <p:nvPr>
            <p:ph sz="quarter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3" t="2388" r="-525"/>
          <a:stretch/>
        </p:blipFill>
        <p:spPr>
          <a:xfrm>
            <a:off x="160286" y="468501"/>
            <a:ext cx="5330965" cy="5732980"/>
          </a:xfrm>
        </p:spPr>
      </p:pic>
      <p:pic>
        <p:nvPicPr>
          <p:cNvPr id="5" name="Picture 4" descr="Screenshot 2022-04-21 at 5.09.0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225" y="468501"/>
            <a:ext cx="5252443" cy="563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968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295" y="406857"/>
            <a:ext cx="7899811" cy="652510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Yolov2 Step 3: Class Prediction</a:t>
            </a:r>
            <a:endParaRPr lang="en-US" sz="3200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3"/>
          <a:srcRect t="10000" b="10000"/>
          <a:stretch>
            <a:fillRect/>
          </a:stretch>
        </p:blipFill>
        <p:spPr>
          <a:xfrm>
            <a:off x="558295" y="1550750"/>
            <a:ext cx="8370372" cy="4404152"/>
          </a:xfrm>
        </p:spPr>
      </p:pic>
    </p:spTree>
    <p:extLst>
      <p:ext uri="{BB962C8B-B14F-4D97-AF65-F5344CB8AC3E}">
        <p14:creationId xmlns:p14="http://schemas.microsoft.com/office/powerpoint/2010/main" val="3534236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Civic.thmx</Template>
  <TotalTime>2223</TotalTime>
  <Words>1140</Words>
  <Application>Microsoft Macintosh PowerPoint</Application>
  <PresentationFormat>On-screen Show (4:3)</PresentationFormat>
  <Paragraphs>68</Paragraphs>
  <Slides>12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Civic</vt:lpstr>
      <vt:lpstr>Machine Learning Project on</vt:lpstr>
      <vt:lpstr>Yolov2</vt:lpstr>
      <vt:lpstr>Advancements of Yolov2</vt:lpstr>
      <vt:lpstr>Yolov2 Step 1: Grid Cell Division  </vt:lpstr>
      <vt:lpstr>Yolov2 Step 2: Anchor Box Generation</vt:lpstr>
      <vt:lpstr>PowerPoint Presentation</vt:lpstr>
      <vt:lpstr> Bounding box encoding</vt:lpstr>
      <vt:lpstr>PowerPoint Presentation</vt:lpstr>
      <vt:lpstr>Yolov2 Step 3: Class Prediction</vt:lpstr>
      <vt:lpstr>Results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</dc:title>
  <dc:creator>ruchita shanbhag</dc:creator>
  <cp:lastModifiedBy>ruchita shanbhag</cp:lastModifiedBy>
  <cp:revision>72</cp:revision>
  <dcterms:created xsi:type="dcterms:W3CDTF">2022-04-11T02:32:11Z</dcterms:created>
  <dcterms:modified xsi:type="dcterms:W3CDTF">2022-05-04T15:03:40Z</dcterms:modified>
</cp:coreProperties>
</file>

<file path=docProps/thumbnail.jpeg>
</file>